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60" r:id="rId5"/>
    <p:sldId id="269" r:id="rId6"/>
    <p:sldId id="257" r:id="rId7"/>
    <p:sldId id="261" r:id="rId8"/>
    <p:sldId id="262" r:id="rId9"/>
    <p:sldId id="263" r:id="rId10"/>
    <p:sldId id="265" r:id="rId11"/>
    <p:sldId id="264" r:id="rId12"/>
    <p:sldId id="268" r:id="rId13"/>
    <p:sldId id="267"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AA60"/>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2E519D-1332-42E1-95D8-D643DC802E29}" v="2" dt="2023-07-31T04:46:40.1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AM SREENIVASA REDDY" userId="34e282bc5cb4fbe0" providerId="LiveId" clId="{9F2E519D-1332-42E1-95D8-D643DC802E29}"/>
    <pc:docChg chg="undo custSel modSld">
      <pc:chgData name="MARAM SREENIVASA REDDY" userId="34e282bc5cb4fbe0" providerId="LiveId" clId="{9F2E519D-1332-42E1-95D8-D643DC802E29}" dt="2023-07-31T04:46:18.076" v="21" actId="207"/>
      <pc:docMkLst>
        <pc:docMk/>
      </pc:docMkLst>
      <pc:sldChg chg="modSp mod">
        <pc:chgData name="MARAM SREENIVASA REDDY" userId="34e282bc5cb4fbe0" providerId="LiveId" clId="{9F2E519D-1332-42E1-95D8-D643DC802E29}" dt="2023-07-31T04:46:18.076" v="21" actId="207"/>
        <pc:sldMkLst>
          <pc:docMk/>
          <pc:sldMk cId="3065875020" sldId="260"/>
        </pc:sldMkLst>
        <pc:spChg chg="mod">
          <ac:chgData name="MARAM SREENIVASA REDDY" userId="34e282bc5cb4fbe0" providerId="LiveId" clId="{9F2E519D-1332-42E1-95D8-D643DC802E29}" dt="2023-07-31T04:46:18.076" v="21" actId="207"/>
          <ac:spMkLst>
            <pc:docMk/>
            <pc:sldMk cId="3065875020" sldId="260"/>
            <ac:spMk id="2" creationId="{6807B440-1575-45E1-ADD8-03747A5B725F}"/>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0B4717-30FE-431C-8B74-CDB351FBB818}" type="doc">
      <dgm:prSet loTypeId="urn:microsoft.com/office/officeart/2016/7/layout/LinearBlockProcessNumbered" loCatId="process" qsTypeId="urn:microsoft.com/office/officeart/2005/8/quickstyle/simple4" qsCatId="simple" csTypeId="urn:microsoft.com/office/officeart/2005/8/colors/colorful1" csCatId="colorful" phldr="1"/>
      <dgm:spPr/>
      <dgm:t>
        <a:bodyPr/>
        <a:lstStyle/>
        <a:p>
          <a:endParaRPr lang="en-US"/>
        </a:p>
      </dgm:t>
    </dgm:pt>
    <dgm:pt modelId="{8C55678F-E125-4EAC-A967-C1ADD71BD113}" type="pres">
      <dgm:prSet presAssocID="{7D0B4717-30FE-431C-8B74-CDB351FBB818}" presName="Name0" presStyleCnt="0">
        <dgm:presLayoutVars>
          <dgm:animLvl val="lvl"/>
          <dgm:resizeHandles val="exact"/>
        </dgm:presLayoutVars>
      </dgm:prSet>
      <dgm:spPr/>
    </dgm:pt>
  </dgm:ptLst>
  <dgm:cxnLst>
    <dgm:cxn modelId="{BA3E4B09-7077-4047-BA9B-609C58A70836}" type="presOf" srcId="{7D0B4717-30FE-431C-8B74-CDB351FBB818}" destId="{8C55678F-E125-4EAC-A967-C1ADD71BD113}" srcOrd="0"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png>
</file>

<file path=ppt/media/image4.jpeg>
</file>

<file path=ppt/media/image5.jfif>
</file>

<file path=ppt/media/image6.png>
</file>

<file path=ppt/media/image7.jfi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EE7906-C82D-4E43-8C26-875A34EBFAB9}" type="datetimeFigureOut">
              <a:rPr lang="en-US" smtClean="0"/>
              <a:t>7/31/2023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EBF4EA-66C0-4CFE-81BD-02CDB9148D34}" type="slidenum">
              <a:rPr lang="en-US" smtClean="0"/>
              <a:t>‹#›</a:t>
            </a:fld>
            <a:endParaRPr lang="en-US" dirty="0"/>
          </a:p>
        </p:txBody>
      </p:sp>
    </p:spTree>
    <p:extLst>
      <p:ext uri="{BB962C8B-B14F-4D97-AF65-F5344CB8AC3E}">
        <p14:creationId xmlns:p14="http://schemas.microsoft.com/office/powerpoint/2010/main" val="3147126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68F7FD2-78F3-4025-8C40-D6E2BBEFF8E3}"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7776998-F2E3-470B-85E3-144435E0AF88}"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AF3A83-32E0-4C68-A4B1-45A1A98A891C}"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011ED9A-B46E-48BC-AD1D-9469A1E586B7}"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28064C2E-5AA0-4CF4-9C97-3C6939270543}"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5E9173-068B-4694-999E-1E58247E45AF}"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EE311-14F4-45AB-A0B7-1DAFD090F206}"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599C16-F9EE-4636-80C2-7384C6C78ADF}"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F9CB28-F02B-4485-B3AC-3EDF57A974AC}"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7C79D3-0911-48A2-825D-B5F84FE4AE39}"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57E870-A198-4702-9BFA-BD2904A155CD}"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66B435-25C5-4918-AFE5-17599C217023}"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F2A300-4063-4776-9C3D-A8FF3A4D491F}" type="datetime1">
              <a:rPr lang="en-US" smtClean="0"/>
              <a:t>7/31/2023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C55BF7-25C8-4169-AC89-A4623E500252}"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0B1BB5-38A7-471B-8DB3-E4DCD9DB702C}" type="datetime1">
              <a:rPr lang="en-US" smtClean="0"/>
              <a:t>7/31/2023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A091F70-D7D4-4DF3-9CC1-02F6964320B0}"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0AF86A95-6C90-4294-B505-E59AA6B971B5}" type="datetime1">
              <a:rPr lang="en-US" smtClean="0"/>
              <a:t>7/31/2023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1A52284-D8C1-49FC-9977-61CBDF7BBE24}" type="datetime1">
              <a:rPr lang="en-US" smtClean="0"/>
              <a:t>7/31/2023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jfi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jfi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useBgFill="1">
        <p:nvSpPr>
          <p:cNvPr id="29" name="Rounded Rectangle 9">
            <a:extLst>
              <a:ext uri="{FF2B5EF4-FFF2-40B4-BE49-F238E27FC236}">
                <a16:creationId xmlns:a16="http://schemas.microsoft.com/office/drawing/2014/main" id="{377641A3-0AD1-47C4-888F-5D557BC9C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889" y="1846512"/>
            <a:ext cx="8998224" cy="3164976"/>
          </a:xfrm>
          <a:prstGeom prst="roundRect">
            <a:avLst>
              <a:gd name="adj" fmla="val 4629"/>
            </a:avLst>
          </a:prstGeom>
          <a:ln w="44450">
            <a:gradFill>
              <a:gsLst>
                <a:gs pos="0">
                  <a:schemeClr val="bg2">
                    <a:alpha val="65000"/>
                  </a:schemeClr>
                </a:gs>
                <a:gs pos="98000">
                  <a:schemeClr val="bg2">
                    <a:lumMod val="75000"/>
                    <a:alpha val="55000"/>
                  </a:schemeClr>
                </a:gs>
              </a:gsLst>
              <a:lin ang="5400000" scaled="1"/>
            </a:gradFill>
          </a:ln>
          <a:effectLst>
            <a:innerShdw blurRad="63500" dist="50800" dir="14460000">
              <a:prstClr val="black">
                <a:alpha val="70000"/>
              </a:prstClr>
            </a:inn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07B440-1575-45E1-ADD8-03747A5B725F}"/>
              </a:ext>
            </a:extLst>
          </p:cNvPr>
          <p:cNvSpPr>
            <a:spLocks noGrp="1"/>
          </p:cNvSpPr>
          <p:nvPr>
            <p:ph type="ctrTitle"/>
          </p:nvPr>
        </p:nvSpPr>
        <p:spPr>
          <a:xfrm>
            <a:off x="1423283" y="2103120"/>
            <a:ext cx="9345434" cy="2235200"/>
          </a:xfrm>
        </p:spPr>
        <p:txBody>
          <a:bodyPr>
            <a:normAutofit/>
          </a:bodyPr>
          <a:lstStyle/>
          <a:p>
            <a:r>
              <a:rPr lang="en-US" sz="6000" b="1" dirty="0">
                <a:solidFill>
                  <a:schemeClr val="tx1"/>
                </a:solidFill>
                <a:latin typeface="Times New Roman" panose="02020603050405020304" pitchFamily="18" charset="0"/>
                <a:cs typeface="Times New Roman" panose="02020603050405020304" pitchFamily="18" charset="0"/>
              </a:rPr>
              <a:t>Central Bank Digital currency</a:t>
            </a:r>
          </a:p>
        </p:txBody>
      </p:sp>
    </p:spTree>
    <p:extLst>
      <p:ext uri="{BB962C8B-B14F-4D97-AF65-F5344CB8AC3E}">
        <p14:creationId xmlns:p14="http://schemas.microsoft.com/office/powerpoint/2010/main" val="3065875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FF04B-9C9D-0D8A-772C-929A62E50C90}"/>
              </a:ext>
            </a:extLst>
          </p:cNvPr>
          <p:cNvSpPr>
            <a:spLocks noGrp="1"/>
          </p:cNvSpPr>
          <p:nvPr>
            <p:ph type="title"/>
          </p:nvPr>
        </p:nvSpPr>
        <p:spPr>
          <a:xfrm>
            <a:off x="284480" y="0"/>
            <a:ext cx="9905998" cy="635000"/>
          </a:xfrm>
        </p:spPr>
        <p:txBody>
          <a:bodyPr>
            <a:normAutofit fontScale="90000"/>
          </a:bodyPr>
          <a:lstStyle/>
          <a:p>
            <a:r>
              <a:rPr lang="en-US" sz="3600" b="1" dirty="0">
                <a:solidFill>
                  <a:schemeClr val="bg1"/>
                </a:solidFill>
              </a:rPr>
              <a:t>Challenges and considerations</a:t>
            </a:r>
            <a:endParaRPr lang="en-IN" sz="3600" b="1" dirty="0">
              <a:solidFill>
                <a:schemeClr val="bg1"/>
              </a:solidFill>
            </a:endParaRPr>
          </a:p>
        </p:txBody>
      </p:sp>
      <p:sp>
        <p:nvSpPr>
          <p:cNvPr id="3" name="Rectangle: Rounded Corners 2">
            <a:extLst>
              <a:ext uri="{FF2B5EF4-FFF2-40B4-BE49-F238E27FC236}">
                <a16:creationId xmlns:a16="http://schemas.microsoft.com/office/drawing/2014/main" id="{D1C1804F-C132-BBA9-FE99-D0263653D987}"/>
              </a:ext>
            </a:extLst>
          </p:cNvPr>
          <p:cNvSpPr/>
          <p:nvPr/>
        </p:nvSpPr>
        <p:spPr>
          <a:xfrm>
            <a:off x="391158" y="1320800"/>
            <a:ext cx="11221721" cy="5140960"/>
          </a:xfrm>
          <a:prstGeom prst="roundRect">
            <a:avLst/>
          </a:prstGeom>
          <a:solidFill>
            <a:schemeClr val="accent2">
              <a:lumMod val="60000"/>
              <a:lumOff val="40000"/>
              <a:alpha val="86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b="1" dirty="0">
                <a:solidFill>
                  <a:schemeClr val="bg1"/>
                </a:solidFill>
                <a:latin typeface="Times New Roman" panose="02020603050405020304" pitchFamily="18" charset="0"/>
                <a:cs typeface="Times New Roman" panose="02020603050405020304" pitchFamily="18" charset="0"/>
              </a:rPr>
              <a:t>Technical Infrastructure: </a:t>
            </a:r>
            <a:r>
              <a:rPr lang="en-US" sz="2000" dirty="0">
                <a:solidFill>
                  <a:schemeClr val="bg1"/>
                </a:solidFill>
                <a:latin typeface="Times New Roman" panose="02020603050405020304" pitchFamily="18" charset="0"/>
                <a:cs typeface="Times New Roman" panose="02020603050405020304" pitchFamily="18" charset="0"/>
              </a:rPr>
              <a:t>Requires robust and scalable technical setup for secure digital transaction.</a:t>
            </a: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b="1" dirty="0">
                <a:solidFill>
                  <a:schemeClr val="bg1"/>
                </a:solidFill>
                <a:latin typeface="Times New Roman" panose="02020603050405020304" pitchFamily="18" charset="0"/>
                <a:cs typeface="Times New Roman" panose="02020603050405020304" pitchFamily="18" charset="0"/>
              </a:rPr>
              <a:t>Privacy and Security: </a:t>
            </a:r>
            <a:r>
              <a:rPr lang="en-US" sz="2000" dirty="0">
                <a:solidFill>
                  <a:schemeClr val="bg1"/>
                </a:solidFill>
                <a:latin typeface="Times New Roman" panose="02020603050405020304" pitchFamily="18" charset="0"/>
                <a:cs typeface="Times New Roman" panose="02020603050405020304" pitchFamily="18" charset="0"/>
              </a:rPr>
              <a:t>Balancing transactions transparency and user privacy is essential for data protection and compliance.</a:t>
            </a: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b="1" dirty="0">
                <a:solidFill>
                  <a:schemeClr val="bg1"/>
                </a:solidFill>
                <a:latin typeface="Times New Roman" panose="02020603050405020304" pitchFamily="18" charset="0"/>
                <a:cs typeface="Times New Roman" panose="02020603050405020304" pitchFamily="18" charset="0"/>
              </a:rPr>
              <a:t>Interoperability: </a:t>
            </a:r>
            <a:r>
              <a:rPr lang="en-US" sz="2000" dirty="0">
                <a:solidFill>
                  <a:schemeClr val="bg1"/>
                </a:solidFill>
                <a:latin typeface="Times New Roman" panose="02020603050405020304" pitchFamily="18" charset="0"/>
                <a:cs typeface="Times New Roman" panose="02020603050405020304" pitchFamily="18" charset="0"/>
              </a:rPr>
              <a:t>Must be compatible with existing payment systems and digital wallets for seamless transaction.</a:t>
            </a: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b="1" dirty="0">
                <a:solidFill>
                  <a:schemeClr val="bg1"/>
                </a:solidFill>
                <a:latin typeface="Times New Roman" panose="02020603050405020304" pitchFamily="18" charset="0"/>
                <a:cs typeface="Times New Roman" panose="02020603050405020304" pitchFamily="18" charset="0"/>
              </a:rPr>
              <a:t>User Adoption: </a:t>
            </a:r>
            <a:r>
              <a:rPr lang="en-US" sz="2000" dirty="0">
                <a:solidFill>
                  <a:schemeClr val="bg1"/>
                </a:solidFill>
                <a:latin typeface="Times New Roman" panose="02020603050405020304" pitchFamily="18" charset="0"/>
                <a:cs typeface="Times New Roman" panose="02020603050405020304" pitchFamily="18" charset="0"/>
              </a:rPr>
              <a:t>Convincing the public to adopt CBDC may challenging.</a:t>
            </a: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b="1" dirty="0">
                <a:solidFill>
                  <a:schemeClr val="bg1"/>
                </a:solidFill>
                <a:latin typeface="Times New Roman" panose="02020603050405020304" pitchFamily="18" charset="0"/>
                <a:cs typeface="Times New Roman" panose="02020603050405020304" pitchFamily="18" charset="0"/>
              </a:rPr>
              <a:t>Regulatory Framework: </a:t>
            </a:r>
            <a:r>
              <a:rPr lang="en-US" sz="2000" dirty="0">
                <a:solidFill>
                  <a:schemeClr val="bg1"/>
                </a:solidFill>
                <a:latin typeface="Times New Roman" panose="02020603050405020304" pitchFamily="18" charset="0"/>
                <a:cs typeface="Times New Roman" panose="02020603050405020304" pitchFamily="18" charset="0"/>
              </a:rPr>
              <a:t>A strong regulatory framework is necessary to safeguard users and prevent illegal activities.</a:t>
            </a: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b="1" dirty="0">
                <a:solidFill>
                  <a:schemeClr val="bg1"/>
                </a:solidFill>
                <a:latin typeface="Times New Roman" panose="02020603050405020304" pitchFamily="18" charset="0"/>
                <a:cs typeface="Times New Roman" panose="02020603050405020304" pitchFamily="18" charset="0"/>
              </a:rPr>
              <a:t>Impact on Cash Usage: </a:t>
            </a:r>
            <a:r>
              <a:rPr lang="en-US" sz="2000" dirty="0">
                <a:solidFill>
                  <a:schemeClr val="bg1"/>
                </a:solidFill>
                <a:latin typeface="Times New Roman" panose="02020603050405020304" pitchFamily="18" charset="0"/>
                <a:cs typeface="Times New Roman" panose="02020603050405020304" pitchFamily="18" charset="0"/>
              </a:rPr>
              <a:t>Leading to a potential decline in physical cash transactions.</a:t>
            </a:r>
            <a:endParaRPr lang="en-IN"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571938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04D19-CF57-7690-26EA-91FEC0058190}"/>
              </a:ext>
            </a:extLst>
          </p:cNvPr>
          <p:cNvSpPr>
            <a:spLocks noGrp="1"/>
          </p:cNvSpPr>
          <p:nvPr>
            <p:ph type="title"/>
          </p:nvPr>
        </p:nvSpPr>
        <p:spPr>
          <a:xfrm>
            <a:off x="308293" y="0"/>
            <a:ext cx="9905998" cy="680720"/>
          </a:xfrm>
        </p:spPr>
        <p:txBody>
          <a:bodyPr>
            <a:normAutofit/>
          </a:bodyPr>
          <a:lstStyle/>
          <a:p>
            <a:r>
              <a:rPr lang="en-US" sz="3600" b="1" dirty="0">
                <a:solidFill>
                  <a:schemeClr val="bg1"/>
                </a:solidFill>
              </a:rPr>
              <a:t>CBDC Around The world</a:t>
            </a:r>
            <a:endParaRPr lang="en-IN" sz="3600" b="1" dirty="0">
              <a:solidFill>
                <a:schemeClr val="bg1"/>
              </a:solidFill>
            </a:endParaRPr>
          </a:p>
        </p:txBody>
      </p:sp>
      <p:sp>
        <p:nvSpPr>
          <p:cNvPr id="3" name="Rectangle: Rounded Corners 2">
            <a:extLst>
              <a:ext uri="{FF2B5EF4-FFF2-40B4-BE49-F238E27FC236}">
                <a16:creationId xmlns:a16="http://schemas.microsoft.com/office/drawing/2014/main" id="{17074C35-8BEA-2C54-E4F3-87E663A5207E}"/>
              </a:ext>
            </a:extLst>
          </p:cNvPr>
          <p:cNvSpPr/>
          <p:nvPr/>
        </p:nvSpPr>
        <p:spPr>
          <a:xfrm>
            <a:off x="548640" y="1645920"/>
            <a:ext cx="10617200" cy="3606800"/>
          </a:xfrm>
          <a:prstGeom prst="roundRect">
            <a:avLst/>
          </a:prstGeom>
          <a:solidFill>
            <a:schemeClr val="accent5">
              <a:lumMod val="40000"/>
              <a:lumOff val="60000"/>
              <a:alpha val="89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ct val="150000"/>
              </a:lnSpc>
            </a:pPr>
            <a:r>
              <a:rPr lang="en-US" sz="2000" dirty="0">
                <a:solidFill>
                  <a:schemeClr val="bg1"/>
                </a:solidFill>
                <a:latin typeface="Times New Roman" panose="02020603050405020304" pitchFamily="18" charset="0"/>
                <a:cs typeface="Times New Roman" panose="02020603050405020304" pitchFamily="18" charset="0"/>
              </a:rPr>
              <a:t>Bahamas - The Central Bank of Bahamas - Sand Dollar</a:t>
            </a:r>
          </a:p>
          <a:p>
            <a:pPr>
              <a:lnSpc>
                <a:spcPct val="150000"/>
              </a:lnSpc>
            </a:pPr>
            <a:r>
              <a:rPr lang="en-US" sz="2000" dirty="0">
                <a:solidFill>
                  <a:schemeClr val="bg1"/>
                </a:solidFill>
                <a:latin typeface="Times New Roman" panose="02020603050405020304" pitchFamily="18" charset="0"/>
                <a:cs typeface="Times New Roman" panose="02020603050405020304" pitchFamily="18" charset="0"/>
              </a:rPr>
              <a:t>China – People’s Bank of China – Digital Yuan</a:t>
            </a:r>
          </a:p>
          <a:p>
            <a:pPr>
              <a:lnSpc>
                <a:spcPct val="150000"/>
              </a:lnSpc>
            </a:pPr>
            <a:r>
              <a:rPr lang="en-US" sz="2000" dirty="0">
                <a:solidFill>
                  <a:schemeClr val="bg1"/>
                </a:solidFill>
                <a:latin typeface="Times New Roman" panose="02020603050405020304" pitchFamily="18" charset="0"/>
                <a:cs typeface="Times New Roman" panose="02020603050405020304" pitchFamily="18" charset="0"/>
              </a:rPr>
              <a:t>Cambodia – National Bank of Cambodia - </a:t>
            </a:r>
            <a:r>
              <a:rPr lang="en-US" sz="2000" dirty="0" err="1">
                <a:solidFill>
                  <a:schemeClr val="bg1"/>
                </a:solidFill>
                <a:latin typeface="Times New Roman" panose="02020603050405020304" pitchFamily="18" charset="0"/>
                <a:cs typeface="Times New Roman" panose="02020603050405020304" pitchFamily="18" charset="0"/>
              </a:rPr>
              <a:t>Bakong</a:t>
            </a:r>
            <a:endParaRPr lang="en-US" sz="2000" dirty="0">
              <a:solidFill>
                <a:schemeClr val="bg1"/>
              </a:solidFill>
              <a:latin typeface="Times New Roman" panose="02020603050405020304" pitchFamily="18" charset="0"/>
              <a:cs typeface="Times New Roman" panose="02020603050405020304" pitchFamily="18" charset="0"/>
            </a:endParaRPr>
          </a:p>
          <a:p>
            <a:pPr>
              <a:lnSpc>
                <a:spcPct val="150000"/>
              </a:lnSpc>
            </a:pPr>
            <a:r>
              <a:rPr lang="en-US" sz="2000" dirty="0">
                <a:solidFill>
                  <a:schemeClr val="bg1"/>
                </a:solidFill>
                <a:latin typeface="Times New Roman" panose="02020603050405020304" pitchFamily="18" charset="0"/>
                <a:cs typeface="Times New Roman" panose="02020603050405020304" pitchFamily="18" charset="0"/>
              </a:rPr>
              <a:t>Sweden – </a:t>
            </a:r>
            <a:r>
              <a:rPr lang="en-US" sz="2000" dirty="0" err="1">
                <a:solidFill>
                  <a:schemeClr val="bg1"/>
                </a:solidFill>
                <a:latin typeface="Times New Roman" panose="02020603050405020304" pitchFamily="18" charset="0"/>
                <a:cs typeface="Times New Roman" panose="02020603050405020304" pitchFamily="18" charset="0"/>
              </a:rPr>
              <a:t>Sveriges</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Riksbank</a:t>
            </a:r>
            <a:r>
              <a:rPr lang="en-US" sz="2000" dirty="0">
                <a:solidFill>
                  <a:schemeClr val="bg1"/>
                </a:solidFill>
                <a:latin typeface="Times New Roman" panose="02020603050405020304" pitchFamily="18" charset="0"/>
                <a:cs typeface="Times New Roman" panose="02020603050405020304" pitchFamily="18" charset="0"/>
              </a:rPr>
              <a:t> – e-Krona</a:t>
            </a:r>
          </a:p>
          <a:p>
            <a:pPr>
              <a:lnSpc>
                <a:spcPct val="150000"/>
              </a:lnSpc>
            </a:pPr>
            <a:r>
              <a:rPr lang="en-US" sz="2000" dirty="0">
                <a:solidFill>
                  <a:schemeClr val="bg1"/>
                </a:solidFill>
                <a:latin typeface="Times New Roman" panose="02020603050405020304" pitchFamily="18" charset="0"/>
                <a:cs typeface="Times New Roman" panose="02020603050405020304" pitchFamily="18" charset="0"/>
              </a:rPr>
              <a:t>Eastern Caribbean Currency Union – Eastern Caribbean Central Bank – </a:t>
            </a:r>
            <a:r>
              <a:rPr lang="en-US" sz="2000" dirty="0" err="1">
                <a:solidFill>
                  <a:schemeClr val="bg1"/>
                </a:solidFill>
                <a:latin typeface="Times New Roman" panose="02020603050405020304" pitchFamily="18" charset="0"/>
                <a:cs typeface="Times New Roman" panose="02020603050405020304" pitchFamily="18" charset="0"/>
              </a:rPr>
              <a:t>DCash</a:t>
            </a:r>
            <a:endParaRPr lang="en-US" sz="2000" dirty="0">
              <a:solidFill>
                <a:schemeClr val="bg1"/>
              </a:solidFill>
              <a:latin typeface="Times New Roman" panose="02020603050405020304" pitchFamily="18" charset="0"/>
              <a:cs typeface="Times New Roman" panose="02020603050405020304" pitchFamily="18" charset="0"/>
            </a:endParaRPr>
          </a:p>
          <a:p>
            <a:pPr>
              <a:lnSpc>
                <a:spcPct val="150000"/>
              </a:lnSpc>
            </a:pPr>
            <a:r>
              <a:rPr lang="en-US" sz="2000" dirty="0">
                <a:solidFill>
                  <a:schemeClr val="bg1"/>
                </a:solidFill>
                <a:latin typeface="Times New Roman" panose="02020603050405020304" pitchFamily="18" charset="0"/>
                <a:cs typeface="Times New Roman" panose="02020603050405020304" pitchFamily="18" charset="0"/>
              </a:rPr>
              <a:t>European Union – European Central Bank – Digital Euro</a:t>
            </a:r>
          </a:p>
        </p:txBody>
      </p:sp>
    </p:spTree>
    <p:extLst>
      <p:ext uri="{BB962C8B-B14F-4D97-AF65-F5344CB8AC3E}">
        <p14:creationId xmlns:p14="http://schemas.microsoft.com/office/powerpoint/2010/main" val="17520629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74DD6-D432-A612-1346-0A915020840B}"/>
              </a:ext>
            </a:extLst>
          </p:cNvPr>
          <p:cNvSpPr>
            <a:spLocks noGrp="1"/>
          </p:cNvSpPr>
          <p:nvPr>
            <p:ph type="ctrTitle"/>
          </p:nvPr>
        </p:nvSpPr>
        <p:spPr>
          <a:xfrm>
            <a:off x="477520" y="670560"/>
            <a:ext cx="4788434" cy="838201"/>
          </a:xfrm>
        </p:spPr>
        <p:txBody>
          <a:bodyPr>
            <a:normAutofit/>
          </a:bodyPr>
          <a:lstStyle/>
          <a:p>
            <a:r>
              <a:rPr lang="en-US" sz="4000" b="1" dirty="0">
                <a:solidFill>
                  <a:schemeClr val="tx1"/>
                </a:solidFill>
                <a:latin typeface="Times New Roman" panose="02020603050405020304" pitchFamily="18" charset="0"/>
                <a:cs typeface="Times New Roman" panose="02020603050405020304" pitchFamily="18" charset="0"/>
              </a:rPr>
              <a:t>Content</a:t>
            </a:r>
            <a:endParaRPr lang="en-IN" sz="4000" b="1" dirty="0">
              <a:solidFill>
                <a:schemeClr val="tx1"/>
              </a:solidFill>
              <a:latin typeface="Times New Roman" panose="02020603050405020304" pitchFamily="18" charset="0"/>
              <a:cs typeface="Times New Roman" panose="02020603050405020304" pitchFamily="18" charset="0"/>
            </a:endParaRPr>
          </a:p>
        </p:txBody>
      </p:sp>
      <p:sp>
        <p:nvSpPr>
          <p:cNvPr id="4" name="Content Placeholder 5">
            <a:extLst>
              <a:ext uri="{FF2B5EF4-FFF2-40B4-BE49-F238E27FC236}">
                <a16:creationId xmlns:a16="http://schemas.microsoft.com/office/drawing/2014/main" id="{196CC4B0-B831-D014-2B1C-33AEE2CEA677}"/>
              </a:ext>
            </a:extLst>
          </p:cNvPr>
          <p:cNvSpPr txBox="1">
            <a:spLocks/>
          </p:cNvSpPr>
          <p:nvPr/>
        </p:nvSpPr>
        <p:spPr>
          <a:xfrm>
            <a:off x="1791652" y="1627822"/>
            <a:ext cx="4876801" cy="4559618"/>
          </a:xfrm>
          <a:prstGeom prst="rect">
            <a:avLst/>
          </a:prstGeom>
        </p:spPr>
        <p:txBody>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marL="0" indent="0">
              <a:buNone/>
            </a:pPr>
            <a:r>
              <a:rPr lang="en-US" dirty="0">
                <a:solidFill>
                  <a:schemeClr val="tx1"/>
                </a:solidFill>
                <a:latin typeface="Times New Roman" panose="02020603050405020304" pitchFamily="18" charset="0"/>
                <a:cs typeface="Times New Roman" panose="02020603050405020304" pitchFamily="18" charset="0"/>
              </a:rPr>
              <a:t>Introduction</a:t>
            </a:r>
          </a:p>
          <a:p>
            <a:pPr marL="0" indent="0">
              <a:buNone/>
            </a:pPr>
            <a:r>
              <a:rPr lang="en-IN" dirty="0">
                <a:solidFill>
                  <a:schemeClr val="tx1"/>
                </a:solidFill>
                <a:latin typeface="Times New Roman" panose="02020603050405020304" pitchFamily="18" charset="0"/>
                <a:cs typeface="Times New Roman" panose="02020603050405020304" pitchFamily="18" charset="0"/>
              </a:rPr>
              <a:t>CBDC vs Fiat Currency</a:t>
            </a:r>
          </a:p>
          <a:p>
            <a:pPr marL="0" indent="0">
              <a:buNone/>
            </a:pPr>
            <a:r>
              <a:rPr lang="en-IN" dirty="0">
                <a:solidFill>
                  <a:schemeClr val="tx1"/>
                </a:solidFill>
                <a:latin typeface="Times New Roman" panose="02020603050405020304" pitchFamily="18" charset="0"/>
                <a:cs typeface="Times New Roman" panose="02020603050405020304" pitchFamily="18" charset="0"/>
              </a:rPr>
              <a:t>Different Design Choices</a:t>
            </a:r>
          </a:p>
          <a:p>
            <a:pPr lvl="1">
              <a:buFont typeface="Courier New" panose="02070309020205020404" pitchFamily="49" charset="0"/>
              <a:buChar char="o"/>
            </a:pPr>
            <a:r>
              <a:rPr lang="en-IN" dirty="0">
                <a:solidFill>
                  <a:schemeClr val="tx1"/>
                </a:solidFill>
                <a:latin typeface="Times New Roman" panose="02020603050405020304" pitchFamily="18" charset="0"/>
                <a:cs typeface="Times New Roman" panose="02020603050405020304" pitchFamily="18" charset="0"/>
              </a:rPr>
              <a:t>Architecture</a:t>
            </a:r>
          </a:p>
          <a:p>
            <a:pPr lvl="1">
              <a:buFont typeface="Courier New" panose="02070309020205020404" pitchFamily="49" charset="0"/>
              <a:buChar char="o"/>
            </a:pPr>
            <a:r>
              <a:rPr lang="en-IN" dirty="0">
                <a:solidFill>
                  <a:schemeClr val="tx1"/>
                </a:solidFill>
                <a:latin typeface="Times New Roman" panose="02020603050405020304" pitchFamily="18" charset="0"/>
                <a:cs typeface="Times New Roman" panose="02020603050405020304" pitchFamily="18" charset="0"/>
              </a:rPr>
              <a:t>Centralization Level</a:t>
            </a:r>
          </a:p>
          <a:p>
            <a:pPr lvl="1">
              <a:buFont typeface="Courier New" panose="02070309020205020404" pitchFamily="49" charset="0"/>
              <a:buChar char="o"/>
            </a:pPr>
            <a:r>
              <a:rPr lang="en-IN" dirty="0">
                <a:solidFill>
                  <a:schemeClr val="tx1"/>
                </a:solidFill>
                <a:latin typeface="Times New Roman" panose="02020603050405020304" pitchFamily="18" charset="0"/>
                <a:cs typeface="Times New Roman" panose="02020603050405020304" pitchFamily="18" charset="0"/>
              </a:rPr>
              <a:t>Access Modality For CBDC</a:t>
            </a:r>
          </a:p>
          <a:p>
            <a:pPr marL="0" indent="0">
              <a:buNone/>
            </a:pPr>
            <a:r>
              <a:rPr lang="en-IN" dirty="0">
                <a:solidFill>
                  <a:schemeClr val="tx1"/>
                </a:solidFill>
                <a:latin typeface="Times New Roman" panose="02020603050405020304" pitchFamily="18" charset="0"/>
                <a:cs typeface="Times New Roman" panose="02020603050405020304" pitchFamily="18" charset="0"/>
              </a:rPr>
              <a:t>Programmable Money and Payments</a:t>
            </a:r>
          </a:p>
          <a:p>
            <a:pPr marL="0" indent="0">
              <a:buNone/>
            </a:pPr>
            <a:r>
              <a:rPr lang="en-IN" dirty="0">
                <a:solidFill>
                  <a:schemeClr val="tx1"/>
                </a:solidFill>
                <a:latin typeface="Times New Roman" panose="02020603050405020304" pitchFamily="18" charset="0"/>
                <a:cs typeface="Times New Roman" panose="02020603050405020304" pitchFamily="18" charset="0"/>
              </a:rPr>
              <a:t>Benefits Of CBDC</a:t>
            </a:r>
          </a:p>
          <a:p>
            <a:pPr marL="0" indent="0">
              <a:buNone/>
            </a:pPr>
            <a:r>
              <a:rPr lang="en-IN" dirty="0">
                <a:solidFill>
                  <a:schemeClr val="tx1"/>
                </a:solidFill>
                <a:latin typeface="Times New Roman" panose="02020603050405020304" pitchFamily="18" charset="0"/>
                <a:cs typeface="Times New Roman" panose="02020603050405020304" pitchFamily="18" charset="0"/>
              </a:rPr>
              <a:t>Challenges And Considerations</a:t>
            </a:r>
          </a:p>
          <a:p>
            <a:pPr marL="0" indent="0">
              <a:buNone/>
            </a:pPr>
            <a:r>
              <a:rPr lang="en-IN" dirty="0">
                <a:solidFill>
                  <a:schemeClr val="tx1"/>
                </a:solidFill>
                <a:latin typeface="Times New Roman" panose="02020603050405020304" pitchFamily="18" charset="0"/>
                <a:cs typeface="Times New Roman" panose="02020603050405020304" pitchFamily="18" charset="0"/>
              </a:rPr>
              <a:t>CBDC Around The World</a:t>
            </a:r>
          </a:p>
          <a:p>
            <a:pPr marL="0" indent="0">
              <a:buNone/>
            </a:pPr>
            <a:endParaRPr lang="en-IN" dirty="0">
              <a:solidFill>
                <a:schemeClr val="tx1"/>
              </a:solidFill>
              <a:latin typeface="Times New Roman" panose="02020603050405020304" pitchFamily="18" charset="0"/>
              <a:cs typeface="Times New Roman" panose="02020603050405020304" pitchFamily="18" charset="0"/>
            </a:endParaRPr>
          </a:p>
          <a:p>
            <a:pPr marL="0" indent="0">
              <a:buNone/>
            </a:pPr>
            <a:endParaRPr lang="en-IN" dirty="0">
              <a:solidFill>
                <a:schemeClr val="tx1"/>
              </a:solidFill>
              <a:latin typeface="Times New Roman" panose="02020603050405020304" pitchFamily="18" charset="0"/>
              <a:cs typeface="Times New Roman" panose="02020603050405020304" pitchFamily="18" charset="0"/>
            </a:endParaRPr>
          </a:p>
          <a:p>
            <a:pPr marL="0" indent="0">
              <a:buNone/>
            </a:pPr>
            <a:endParaRPr lang="en-IN" dirty="0">
              <a:solidFill>
                <a:schemeClr val="tx1"/>
              </a:solidFill>
              <a:latin typeface="Times New Roman" panose="02020603050405020304" pitchFamily="18" charset="0"/>
              <a:cs typeface="Times New Roman" panose="02020603050405020304" pitchFamily="18" charset="0"/>
            </a:endParaRPr>
          </a:p>
          <a:p>
            <a:pPr marL="0" indent="0">
              <a:buNone/>
            </a:pPr>
            <a:endParaRPr lang="en-IN" dirty="0">
              <a:solidFill>
                <a:schemeClr val="tx1"/>
              </a:solidFill>
              <a:latin typeface="Times New Roman" panose="02020603050405020304" pitchFamily="18" charset="0"/>
              <a:cs typeface="Times New Roman" panose="02020603050405020304" pitchFamily="18" charset="0"/>
            </a:endParaRPr>
          </a:p>
          <a:p>
            <a:pPr marL="0" indent="0">
              <a:buNone/>
            </a:pP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3838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39000"/>
          </a:stretch>
        </a:blipFill>
        <a:effectLst/>
      </p:bgPr>
    </p:bg>
    <p:spTree>
      <p:nvGrpSpPr>
        <p:cNvPr id="1" name=""/>
        <p:cNvGrpSpPr/>
        <p:nvPr/>
      </p:nvGrpSpPr>
      <p:grpSpPr>
        <a:xfrm>
          <a:off x="0" y="0"/>
          <a:ext cx="0" cy="0"/>
          <a:chOff x="0" y="0"/>
          <a:chExt cx="0" cy="0"/>
        </a:xfrm>
      </p:grpSpPr>
      <p:graphicFrame>
        <p:nvGraphicFramePr>
          <p:cNvPr id="5" name="Content Placeholder 2" descr="Linear block process numbered SmartArt">
            <a:extLst>
              <a:ext uri="{FF2B5EF4-FFF2-40B4-BE49-F238E27FC236}">
                <a16:creationId xmlns:a16="http://schemas.microsoft.com/office/drawing/2014/main" id="{9FC21ECF-53A9-434C-8CAC-B993956A17A4}"/>
              </a:ext>
            </a:extLst>
          </p:cNvPr>
          <p:cNvGraphicFramePr>
            <a:graphicFrameLocks noGrp="1"/>
          </p:cNvGraphicFramePr>
          <p:nvPr>
            <p:ph idx="1"/>
            <p:extLst>
              <p:ext uri="{D42A27DB-BD31-4B8C-83A1-F6EECF244321}">
                <p14:modId xmlns:p14="http://schemas.microsoft.com/office/powerpoint/2010/main" val="2806372427"/>
              </p:ext>
            </p:extLst>
          </p:nvPr>
        </p:nvGraphicFramePr>
        <p:xfrm>
          <a:off x="1134117" y="1007918"/>
          <a:ext cx="9923767" cy="31900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le 3">
            <a:extLst>
              <a:ext uri="{FF2B5EF4-FFF2-40B4-BE49-F238E27FC236}">
                <a16:creationId xmlns:a16="http://schemas.microsoft.com/office/drawing/2014/main" id="{8CE010E3-74B5-D67C-602B-8BCFE668A68D}"/>
              </a:ext>
            </a:extLst>
          </p:cNvPr>
          <p:cNvSpPr>
            <a:spLocks noGrp="1"/>
          </p:cNvSpPr>
          <p:nvPr>
            <p:ph type="title"/>
          </p:nvPr>
        </p:nvSpPr>
        <p:spPr>
          <a:xfrm>
            <a:off x="274320" y="-1"/>
            <a:ext cx="9712958" cy="579121"/>
          </a:xfrm>
        </p:spPr>
        <p:txBody>
          <a:bodyPr>
            <a:normAutofit fontScale="90000"/>
          </a:bodyPr>
          <a:lstStyle/>
          <a:p>
            <a:r>
              <a:rPr lang="en-US" sz="3600" b="1" dirty="0">
                <a:solidFill>
                  <a:schemeClr val="bg1"/>
                </a:solidFill>
              </a:rPr>
              <a:t>Introduction</a:t>
            </a:r>
            <a:endParaRPr lang="en-IN" sz="3600" b="1" dirty="0">
              <a:solidFill>
                <a:schemeClr val="bg1"/>
              </a:solidFill>
            </a:endParaRPr>
          </a:p>
        </p:txBody>
      </p:sp>
      <p:sp>
        <p:nvSpPr>
          <p:cNvPr id="6" name="Rectangle 5">
            <a:extLst>
              <a:ext uri="{FF2B5EF4-FFF2-40B4-BE49-F238E27FC236}">
                <a16:creationId xmlns:a16="http://schemas.microsoft.com/office/drawing/2014/main" id="{386F999B-A21C-B062-232C-8D7B6655B304}"/>
              </a:ext>
            </a:extLst>
          </p:cNvPr>
          <p:cNvSpPr/>
          <p:nvPr/>
        </p:nvSpPr>
        <p:spPr>
          <a:xfrm>
            <a:off x="81280" y="1899920"/>
            <a:ext cx="3586480" cy="3495040"/>
          </a:xfrm>
          <a:prstGeom prst="rect">
            <a:avLst/>
          </a:prstGeom>
          <a:solidFill>
            <a:schemeClr val="accent4">
              <a:lumMod val="60000"/>
              <a:lumOff val="40000"/>
              <a:alpha val="86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latin typeface="Times New Roman" panose="02020603050405020304" pitchFamily="18" charset="0"/>
                <a:cs typeface="Times New Roman" panose="02020603050405020304" pitchFamily="18" charset="0"/>
              </a:rPr>
              <a:t>What is CBDC?</a:t>
            </a:r>
          </a:p>
          <a:p>
            <a:pPr algn="ctr"/>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CBDC stands for Central Bank Digital Currency.</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 It is a digital form of  money issued by a country’s central bank.</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CBDC offering secure and convenient payment options</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38F14CE6-DB33-6056-5655-2FE18DDE711A}"/>
              </a:ext>
            </a:extLst>
          </p:cNvPr>
          <p:cNvSpPr/>
          <p:nvPr/>
        </p:nvSpPr>
        <p:spPr>
          <a:xfrm>
            <a:off x="4301172" y="1899920"/>
            <a:ext cx="3586480" cy="3495040"/>
          </a:xfrm>
          <a:prstGeom prst="rect">
            <a:avLst/>
          </a:prstGeom>
          <a:solidFill>
            <a:schemeClr val="accent5">
              <a:lumMod val="20000"/>
              <a:lumOff val="80000"/>
              <a:alpha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latin typeface="Times New Roman" panose="02020603050405020304" pitchFamily="18" charset="0"/>
                <a:cs typeface="Times New Roman" panose="02020603050405020304" pitchFamily="18" charset="0"/>
              </a:rPr>
              <a:t>What are Central banks?</a:t>
            </a:r>
          </a:p>
          <a:p>
            <a:pPr algn="ctr"/>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Main institution in charge of managing the country’s currency.</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Controls money supply and interest rates.</a:t>
            </a:r>
          </a:p>
          <a:p>
            <a:pPr marL="285750" indent="-285750">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Regulates the country economy by implementing monetary policies</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BCF6524D-E971-E5EE-1080-ED331C8572BA}"/>
              </a:ext>
            </a:extLst>
          </p:cNvPr>
          <p:cNvSpPr/>
          <p:nvPr/>
        </p:nvSpPr>
        <p:spPr>
          <a:xfrm>
            <a:off x="8524240" y="1899920"/>
            <a:ext cx="3586480" cy="3495040"/>
          </a:xfrm>
          <a:prstGeom prst="rect">
            <a:avLst/>
          </a:prstGeom>
          <a:gradFill flip="none" rotWithShape="1">
            <a:gsLst>
              <a:gs pos="0">
                <a:srgbClr val="00B0F0">
                  <a:tint val="66000"/>
                  <a:satMod val="160000"/>
                  <a:alpha val="69000"/>
                </a:srgbClr>
              </a:gs>
              <a:gs pos="50000">
                <a:srgbClr val="00B0F0">
                  <a:tint val="44500"/>
                  <a:satMod val="160000"/>
                </a:srgbClr>
              </a:gs>
              <a:gs pos="100000">
                <a:srgbClr val="00B0F0">
                  <a:tint val="23500"/>
                  <a:satMod val="160000"/>
                </a:srgbClr>
              </a:gs>
            </a:gsLst>
            <a:path path="circle">
              <a:fillToRect l="100000" t="100000"/>
            </a:path>
            <a:tileRect r="-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latin typeface="Times New Roman" panose="02020603050405020304" pitchFamily="18" charset="0"/>
                <a:cs typeface="Times New Roman" panose="02020603050405020304" pitchFamily="18" charset="0"/>
              </a:rPr>
              <a:t>Types of CBDC</a:t>
            </a:r>
          </a:p>
          <a:p>
            <a:pPr algn="ctr"/>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solidFill>
                  <a:schemeClr val="bg1"/>
                </a:solidFill>
                <a:latin typeface="Times New Roman" panose="02020603050405020304" pitchFamily="18" charset="0"/>
                <a:cs typeface="Times New Roman" panose="02020603050405020304" pitchFamily="18" charset="0"/>
              </a:rPr>
              <a:t>Retail CBDC : </a:t>
            </a:r>
            <a:r>
              <a:rPr lang="en-US" dirty="0">
                <a:solidFill>
                  <a:schemeClr val="bg1"/>
                </a:solidFill>
                <a:latin typeface="Times New Roman" panose="02020603050405020304" pitchFamily="18" charset="0"/>
                <a:cs typeface="Times New Roman" panose="02020603050405020304" pitchFamily="18" charset="0"/>
              </a:rPr>
              <a:t>Accessible to general public for everyday transactions.</a:t>
            </a:r>
          </a:p>
          <a:p>
            <a:endParaRPr lang="en-US"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solidFill>
                  <a:schemeClr val="bg1"/>
                </a:solidFill>
                <a:latin typeface="Times New Roman" panose="02020603050405020304" pitchFamily="18" charset="0"/>
                <a:cs typeface="Times New Roman" panose="02020603050405020304" pitchFamily="18" charset="0"/>
              </a:rPr>
              <a:t>Wholesale CBDC : </a:t>
            </a:r>
            <a:r>
              <a:rPr lang="en-US" dirty="0">
                <a:solidFill>
                  <a:schemeClr val="bg1"/>
                </a:solidFill>
                <a:latin typeface="Times New Roman" panose="02020603050405020304" pitchFamily="18" charset="0"/>
                <a:cs typeface="Times New Roman" panose="02020603050405020304" pitchFamily="18" charset="0"/>
              </a:rPr>
              <a:t>Restricted to financial institutions for interbank settlements and transactions. </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16494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8000"/>
            <a:lum/>
          </a:blip>
          <a:srcRect/>
          <a:stretch>
            <a:fillRect t="10000" b="-1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9369F-CC1B-C004-4552-3C6BD612FBC2}"/>
              </a:ext>
            </a:extLst>
          </p:cNvPr>
          <p:cNvSpPr>
            <a:spLocks noGrp="1"/>
          </p:cNvSpPr>
          <p:nvPr>
            <p:ph type="title"/>
          </p:nvPr>
        </p:nvSpPr>
        <p:spPr>
          <a:xfrm>
            <a:off x="277813" y="0"/>
            <a:ext cx="9905998" cy="721360"/>
          </a:xfrm>
        </p:spPr>
        <p:txBody>
          <a:bodyPr/>
          <a:lstStyle/>
          <a:p>
            <a:r>
              <a:rPr lang="en-IN" b="1" dirty="0">
                <a:solidFill>
                  <a:schemeClr val="bg1"/>
                </a:solidFill>
                <a:latin typeface="Times New Roman" panose="02020603050405020304" pitchFamily="18" charset="0"/>
                <a:cs typeface="Times New Roman" panose="02020603050405020304" pitchFamily="18" charset="0"/>
              </a:rPr>
              <a:t>CBDC vs Fiat currency</a:t>
            </a:r>
          </a:p>
        </p:txBody>
      </p:sp>
      <p:sp>
        <p:nvSpPr>
          <p:cNvPr id="3" name="Rectangle: Rounded Corners 2">
            <a:extLst>
              <a:ext uri="{FF2B5EF4-FFF2-40B4-BE49-F238E27FC236}">
                <a16:creationId xmlns:a16="http://schemas.microsoft.com/office/drawing/2014/main" id="{294290D3-DA2D-3B8B-25BA-7FD999AB8528}"/>
              </a:ext>
            </a:extLst>
          </p:cNvPr>
          <p:cNvSpPr/>
          <p:nvPr/>
        </p:nvSpPr>
        <p:spPr>
          <a:xfrm>
            <a:off x="875506" y="1595120"/>
            <a:ext cx="10440988" cy="4043680"/>
          </a:xfrm>
          <a:prstGeom prst="roundRect">
            <a:avLst/>
          </a:prstGeom>
          <a:solidFill>
            <a:schemeClr val="accent3">
              <a:lumMod val="40000"/>
              <a:lumOff val="60000"/>
              <a:alpha val="79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Fiat currency and CBDC  are  two different forms of legal tender though they differ in physical and digital forms.</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Fiat currency is issued and distributed by the central bank to commercial banks. CBDC is issued directly by the central bank.</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Fiat currency transaction involves transfer of physical cash or can electronically, CBDC transactions occurs  electronically.</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CBDC can be programmed allowing for automated and conditional transactions, something that is not possible with fiat currency.</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Fiat currency is available to anyone, CBDC requires digital infrastructure.</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Both fiat currency and CBDC are  considered legal tender.</a:t>
            </a:r>
          </a:p>
          <a:p>
            <a:pPr algn="ctr"/>
            <a:endParaRPr lang="en-IN"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77972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2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94856-787D-410B-7A8A-EC9D0C12B083}"/>
              </a:ext>
            </a:extLst>
          </p:cNvPr>
          <p:cNvSpPr>
            <a:spLocks noGrp="1"/>
          </p:cNvSpPr>
          <p:nvPr>
            <p:ph type="title"/>
          </p:nvPr>
        </p:nvSpPr>
        <p:spPr>
          <a:xfrm>
            <a:off x="658812" y="0"/>
            <a:ext cx="9905998" cy="670560"/>
          </a:xfrm>
        </p:spPr>
        <p:txBody>
          <a:bodyPr/>
          <a:lstStyle/>
          <a:p>
            <a:r>
              <a:rPr lang="en-IN" b="1" dirty="0">
                <a:solidFill>
                  <a:schemeClr val="bg1"/>
                </a:solidFill>
              </a:rPr>
              <a:t>Different design choices</a:t>
            </a:r>
          </a:p>
        </p:txBody>
      </p:sp>
      <p:sp>
        <p:nvSpPr>
          <p:cNvPr id="4" name="Rectangle: Rounded Corners 3">
            <a:extLst>
              <a:ext uri="{FF2B5EF4-FFF2-40B4-BE49-F238E27FC236}">
                <a16:creationId xmlns:a16="http://schemas.microsoft.com/office/drawing/2014/main" id="{92A8A42C-560C-5244-5C74-C0B06759C99C}"/>
              </a:ext>
            </a:extLst>
          </p:cNvPr>
          <p:cNvSpPr/>
          <p:nvPr/>
        </p:nvSpPr>
        <p:spPr>
          <a:xfrm>
            <a:off x="1117600" y="1940560"/>
            <a:ext cx="9570720" cy="3525520"/>
          </a:xfrm>
          <a:prstGeom prst="roundRect">
            <a:avLst/>
          </a:prstGeom>
          <a:solidFill>
            <a:schemeClr val="tx1">
              <a:lumMod val="95000"/>
              <a:alpha val="84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1800" dirty="0">
                <a:solidFill>
                  <a:schemeClr val="bg1"/>
                </a:solidFill>
                <a:latin typeface="Times New Roman" panose="02020603050405020304" pitchFamily="18" charset="0"/>
                <a:cs typeface="Times New Roman" panose="02020603050405020304" pitchFamily="18" charset="0"/>
              </a:rPr>
              <a:t>Creating and implementing CBDC involves making important decisions. These choices are not just about technology but have a big impact on the economy and policies, like privacy and payments.</a:t>
            </a:r>
          </a:p>
          <a:p>
            <a:endParaRPr lang="en-IN" sz="1800" dirty="0">
              <a:solidFill>
                <a:schemeClr val="bg1"/>
              </a:solidFill>
              <a:latin typeface="Times New Roman" panose="02020603050405020304" pitchFamily="18" charset="0"/>
              <a:cs typeface="Times New Roman" panose="02020603050405020304" pitchFamily="18" charset="0"/>
            </a:endParaRPr>
          </a:p>
          <a:p>
            <a:r>
              <a:rPr lang="en-IN" sz="1800" dirty="0">
                <a:solidFill>
                  <a:schemeClr val="bg1"/>
                </a:solidFill>
                <a:latin typeface="Times New Roman" panose="02020603050405020304" pitchFamily="18" charset="0"/>
                <a:cs typeface="Times New Roman" panose="02020603050405020304" pitchFamily="18" charset="0"/>
              </a:rPr>
              <a:t>The main design choices are:</a:t>
            </a:r>
          </a:p>
          <a:p>
            <a:pPr marL="342900" indent="-342900">
              <a:buFont typeface="+mj-lt"/>
              <a:buAutoNum type="arabicPeriod"/>
            </a:pPr>
            <a:r>
              <a:rPr lang="en-IN" sz="1800" dirty="0">
                <a:solidFill>
                  <a:schemeClr val="bg1"/>
                </a:solidFill>
                <a:latin typeface="Times New Roman" panose="02020603050405020304" pitchFamily="18" charset="0"/>
                <a:cs typeface="Times New Roman" panose="02020603050405020304" pitchFamily="18" charset="0"/>
              </a:rPr>
              <a:t>Architecture</a:t>
            </a:r>
          </a:p>
          <a:p>
            <a:pPr marL="342900" indent="-342900">
              <a:buFont typeface="+mj-lt"/>
              <a:buAutoNum type="arabicPeriod"/>
            </a:pPr>
            <a:r>
              <a:rPr lang="en-IN" sz="1800" dirty="0">
                <a:solidFill>
                  <a:schemeClr val="bg1"/>
                </a:solidFill>
                <a:latin typeface="Times New Roman" panose="02020603050405020304" pitchFamily="18" charset="0"/>
                <a:cs typeface="Times New Roman" panose="02020603050405020304" pitchFamily="18" charset="0"/>
              </a:rPr>
              <a:t>Centralization</a:t>
            </a:r>
          </a:p>
          <a:p>
            <a:pPr marL="342900" indent="-342900">
              <a:buFont typeface="+mj-lt"/>
              <a:buAutoNum type="arabicPeriod"/>
            </a:pPr>
            <a:r>
              <a:rPr lang="en-IN" sz="1800" dirty="0">
                <a:solidFill>
                  <a:schemeClr val="bg1"/>
                </a:solidFill>
                <a:latin typeface="Times New Roman" panose="02020603050405020304" pitchFamily="18" charset="0"/>
                <a:cs typeface="Times New Roman" panose="02020603050405020304" pitchFamily="18" charset="0"/>
              </a:rPr>
              <a:t>Access Modality for CBDC</a:t>
            </a:r>
          </a:p>
        </p:txBody>
      </p:sp>
    </p:spTree>
    <p:extLst>
      <p:ext uri="{BB962C8B-B14F-4D97-AF65-F5344CB8AC3E}">
        <p14:creationId xmlns:p14="http://schemas.microsoft.com/office/powerpoint/2010/main" val="30392372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2129A-B410-ABE9-F023-C48F1AAFDC70}"/>
              </a:ext>
            </a:extLst>
          </p:cNvPr>
          <p:cNvSpPr>
            <a:spLocks noGrp="1"/>
          </p:cNvSpPr>
          <p:nvPr>
            <p:ph type="title"/>
          </p:nvPr>
        </p:nvSpPr>
        <p:spPr>
          <a:xfrm>
            <a:off x="497841" y="0"/>
            <a:ext cx="9905998" cy="640080"/>
          </a:xfrm>
        </p:spPr>
        <p:txBody>
          <a:bodyPr/>
          <a:lstStyle/>
          <a:p>
            <a:r>
              <a:rPr lang="en-IN" b="1" dirty="0">
                <a:solidFill>
                  <a:schemeClr val="bg1"/>
                </a:solidFill>
              </a:rPr>
              <a:t>Architecture</a:t>
            </a:r>
          </a:p>
        </p:txBody>
      </p:sp>
      <p:sp>
        <p:nvSpPr>
          <p:cNvPr id="3" name="Rectangle: Rounded Corners 2">
            <a:extLst>
              <a:ext uri="{FF2B5EF4-FFF2-40B4-BE49-F238E27FC236}">
                <a16:creationId xmlns:a16="http://schemas.microsoft.com/office/drawing/2014/main" id="{826AF6B4-B72A-C67C-3A7F-DCC1204E1F37}"/>
              </a:ext>
            </a:extLst>
          </p:cNvPr>
          <p:cNvSpPr/>
          <p:nvPr/>
        </p:nvSpPr>
        <p:spPr>
          <a:xfrm>
            <a:off x="584200" y="2052320"/>
            <a:ext cx="11023600" cy="3606800"/>
          </a:xfrm>
          <a:prstGeom prst="roundRect">
            <a:avLst/>
          </a:prstGeom>
          <a:gradFill flip="none" rotWithShape="1">
            <a:gsLst>
              <a:gs pos="0">
                <a:srgbClr val="0070C0">
                  <a:tint val="66000"/>
                  <a:satMod val="160000"/>
                  <a:alpha val="89000"/>
                </a:srgbClr>
              </a:gs>
              <a:gs pos="100000">
                <a:srgbClr val="0070C0">
                  <a:tint val="23500"/>
                  <a:satMod val="160000"/>
                </a:srgbClr>
              </a:gs>
            </a:gsLst>
            <a:path path="circle">
              <a:fillToRect l="100000" b="100000"/>
            </a:path>
            <a:tileRect t="-100000" r="-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2000" dirty="0">
                <a:solidFill>
                  <a:schemeClr val="bg1"/>
                </a:solidFill>
                <a:latin typeface="Times New Roman" panose="02020603050405020304" pitchFamily="18" charset="0"/>
                <a:cs typeface="Times New Roman" panose="02020603050405020304" pitchFamily="18" charset="0"/>
              </a:rPr>
              <a:t>The architecture of CBDC involves deciding how the central bank  and private institutions handle transactions. There are three approaches: </a:t>
            </a:r>
          </a:p>
          <a:p>
            <a:r>
              <a:rPr lang="en-IN" sz="2000" b="1" dirty="0">
                <a:solidFill>
                  <a:schemeClr val="bg1"/>
                </a:solidFill>
                <a:latin typeface="Times New Roman" panose="02020603050405020304" pitchFamily="18" charset="0"/>
                <a:cs typeface="Times New Roman" panose="02020603050405020304" pitchFamily="18" charset="0"/>
              </a:rPr>
              <a:t>Direct CBDC: </a:t>
            </a:r>
            <a:r>
              <a:rPr lang="en-IN" sz="2000" dirty="0">
                <a:solidFill>
                  <a:schemeClr val="bg1"/>
                </a:solidFill>
                <a:latin typeface="Times New Roman" panose="02020603050405020304" pitchFamily="18" charset="0"/>
                <a:cs typeface="Times New Roman" panose="02020603050405020304" pitchFamily="18" charset="0"/>
              </a:rPr>
              <a:t>In this approach, the central bank directly manages CBDC accounts and handles all payments.</a:t>
            </a:r>
          </a:p>
          <a:p>
            <a:r>
              <a:rPr lang="en-IN" sz="2000" b="1" dirty="0">
                <a:solidFill>
                  <a:schemeClr val="bg1"/>
                </a:solidFill>
                <a:latin typeface="Times New Roman" panose="02020603050405020304" pitchFamily="18" charset="0"/>
                <a:cs typeface="Times New Roman" panose="02020603050405020304" pitchFamily="18" charset="0"/>
              </a:rPr>
              <a:t>Indirect CBDC: </a:t>
            </a:r>
            <a:r>
              <a:rPr lang="en-IN" sz="2000" dirty="0">
                <a:solidFill>
                  <a:schemeClr val="bg1"/>
                </a:solidFill>
                <a:latin typeface="Times New Roman" panose="02020603050405020304" pitchFamily="18" charset="0"/>
                <a:cs typeface="Times New Roman" panose="02020603050405020304" pitchFamily="18" charset="0"/>
              </a:rPr>
              <a:t>It’s similar to our current payment system, where commercial banks manages transactions using central bank money and central doesn’t keep transaction records.</a:t>
            </a:r>
          </a:p>
          <a:p>
            <a:r>
              <a:rPr lang="en-IN" sz="2000" b="1" dirty="0">
                <a:solidFill>
                  <a:schemeClr val="bg1"/>
                </a:solidFill>
                <a:latin typeface="Times New Roman" panose="02020603050405020304" pitchFamily="18" charset="0"/>
                <a:cs typeface="Times New Roman" panose="02020603050405020304" pitchFamily="18" charset="0"/>
              </a:rPr>
              <a:t>Hybrid CBDC: </a:t>
            </a:r>
            <a:r>
              <a:rPr lang="en-IN" sz="2000" dirty="0">
                <a:solidFill>
                  <a:schemeClr val="bg1"/>
                </a:solidFill>
                <a:latin typeface="Times New Roman" panose="02020603050405020304" pitchFamily="18" charset="0"/>
                <a:cs typeface="Times New Roman" panose="02020603050405020304" pitchFamily="18" charset="0"/>
              </a:rPr>
              <a:t>This combines elements of both approaches. Individuals have  CBDC accounts with the  central bank, but commercial banks manage the payment process.</a:t>
            </a:r>
          </a:p>
        </p:txBody>
      </p:sp>
    </p:spTree>
    <p:extLst>
      <p:ext uri="{BB962C8B-B14F-4D97-AF65-F5344CB8AC3E}">
        <p14:creationId xmlns:p14="http://schemas.microsoft.com/office/powerpoint/2010/main" val="2719240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68DCBDBB-370F-65A2-206C-71BCA9EB025F}"/>
              </a:ext>
            </a:extLst>
          </p:cNvPr>
          <p:cNvSpPr/>
          <p:nvPr/>
        </p:nvSpPr>
        <p:spPr>
          <a:xfrm>
            <a:off x="792480" y="702311"/>
            <a:ext cx="10627360" cy="2199640"/>
          </a:xfrm>
          <a:prstGeom prst="roundRect">
            <a:avLst/>
          </a:prstGeom>
          <a:gradFill flip="none" rotWithShape="1">
            <a:gsLst>
              <a:gs pos="0">
                <a:srgbClr val="00B0F0">
                  <a:tint val="66000"/>
                  <a:satMod val="160000"/>
                  <a:alpha val="42000"/>
                </a:srgbClr>
              </a:gs>
              <a:gs pos="50000">
                <a:srgbClr val="00B0F0">
                  <a:tint val="44500"/>
                  <a:satMod val="160000"/>
                </a:srgbClr>
              </a:gs>
              <a:gs pos="100000">
                <a:srgbClr val="00B0F0">
                  <a:tint val="23500"/>
                  <a:satMod val="160000"/>
                </a:srgb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2000" dirty="0">
                <a:solidFill>
                  <a:schemeClr val="bg1"/>
                </a:solidFill>
                <a:latin typeface="Times New Roman" panose="02020603050405020304" pitchFamily="18" charset="0"/>
                <a:cs typeface="Times New Roman" panose="02020603050405020304" pitchFamily="18" charset="0"/>
              </a:rPr>
              <a:t>Centralization of CBDC transaction management is a key factor. A conventional system controlled  by one entity is slow, while DLT can be harder to tamper with but slower due to agreement by all nodes. DLT might work better for indirect CBDC.</a:t>
            </a:r>
          </a:p>
          <a:p>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4" name="Rectangle: Rounded Corners 3">
            <a:extLst>
              <a:ext uri="{FF2B5EF4-FFF2-40B4-BE49-F238E27FC236}">
                <a16:creationId xmlns:a16="http://schemas.microsoft.com/office/drawing/2014/main" id="{B5B3ECAC-8CE3-E409-A753-745B116D7A4D}"/>
              </a:ext>
            </a:extLst>
          </p:cNvPr>
          <p:cNvSpPr/>
          <p:nvPr/>
        </p:nvSpPr>
        <p:spPr>
          <a:xfrm>
            <a:off x="772160" y="4124960"/>
            <a:ext cx="10647680" cy="2458720"/>
          </a:xfrm>
          <a:prstGeom prst="roundRect">
            <a:avLst/>
          </a:prstGeom>
          <a:gradFill flip="none" rotWithShape="1">
            <a:gsLst>
              <a:gs pos="0">
                <a:srgbClr val="00B0F0">
                  <a:tint val="66000"/>
                  <a:satMod val="160000"/>
                  <a:alpha val="77000"/>
                </a:srgbClr>
              </a:gs>
              <a:gs pos="50000">
                <a:srgbClr val="00B0F0">
                  <a:tint val="44500"/>
                  <a:satMod val="160000"/>
                </a:srgbClr>
              </a:gs>
              <a:gs pos="100000">
                <a:srgbClr val="00B0F0">
                  <a:tint val="23500"/>
                  <a:satMod val="160000"/>
                </a:srgbClr>
              </a:gs>
            </a:gsLst>
            <a:lin ang="0" scaled="1"/>
            <a:tileRect/>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2000" dirty="0">
                <a:solidFill>
                  <a:schemeClr val="bg1"/>
                </a:solidFill>
                <a:latin typeface="Times New Roman" panose="02020603050405020304" pitchFamily="18" charset="0"/>
                <a:cs typeface="Times New Roman" panose="02020603050405020304" pitchFamily="18" charset="0"/>
              </a:rPr>
              <a:t>1.Conventional Bank Account Model:</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Users need a verified identity, similar to  opening a regular bank account.</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CBDC ownership is tied to  this verified identity, like using a traditional bank account.</a:t>
            </a:r>
          </a:p>
          <a:p>
            <a:endParaRPr lang="en-IN" sz="2000" dirty="0">
              <a:solidFill>
                <a:schemeClr val="bg1"/>
              </a:solidFill>
              <a:latin typeface="Times New Roman" panose="02020603050405020304" pitchFamily="18" charset="0"/>
              <a:cs typeface="Times New Roman" panose="02020603050405020304" pitchFamily="18" charset="0"/>
            </a:endParaRPr>
          </a:p>
          <a:p>
            <a:r>
              <a:rPr lang="en-IN" sz="2000" dirty="0">
                <a:solidFill>
                  <a:schemeClr val="bg1"/>
                </a:solidFill>
                <a:latin typeface="Times New Roman" panose="02020603050405020304" pitchFamily="18" charset="0"/>
                <a:cs typeface="Times New Roman" panose="02020603050405020304" pitchFamily="18" charset="0"/>
              </a:rPr>
              <a:t>2.Token-Based Approach:</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Users prove CBDC ownership with a private key or  digital signature.</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It’s like having a special code that shows you are the rightful owner of the CBDC tokens.</a:t>
            </a:r>
          </a:p>
        </p:txBody>
      </p:sp>
      <p:sp>
        <p:nvSpPr>
          <p:cNvPr id="7" name="Rectangle 6">
            <a:extLst>
              <a:ext uri="{FF2B5EF4-FFF2-40B4-BE49-F238E27FC236}">
                <a16:creationId xmlns:a16="http://schemas.microsoft.com/office/drawing/2014/main" id="{80A26E94-F9F1-1F89-9EC6-EDE7D3E6E661}"/>
              </a:ext>
            </a:extLst>
          </p:cNvPr>
          <p:cNvSpPr/>
          <p:nvPr/>
        </p:nvSpPr>
        <p:spPr>
          <a:xfrm>
            <a:off x="0" y="3279141"/>
            <a:ext cx="12192000" cy="59944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3600" b="1" dirty="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bg1"/>
                </a:solidFill>
              </a:rPr>
              <a:t>Access Modality for CBDC</a:t>
            </a:r>
          </a:p>
        </p:txBody>
      </p:sp>
      <p:sp>
        <p:nvSpPr>
          <p:cNvPr id="8" name="Rectangle 7">
            <a:extLst>
              <a:ext uri="{FF2B5EF4-FFF2-40B4-BE49-F238E27FC236}">
                <a16:creationId xmlns:a16="http://schemas.microsoft.com/office/drawing/2014/main" id="{A5FB5E54-1913-1EA9-C776-9921A453A408}"/>
              </a:ext>
            </a:extLst>
          </p:cNvPr>
          <p:cNvSpPr/>
          <p:nvPr/>
        </p:nvSpPr>
        <p:spPr>
          <a:xfrm>
            <a:off x="0" y="-50800"/>
            <a:ext cx="12192000" cy="59944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3600" b="1" dirty="0">
                <a:solidFill>
                  <a:schemeClr val="bg1"/>
                </a:solidFill>
              </a:rPr>
              <a:t>Centralization Level</a:t>
            </a:r>
            <a:endParaRPr lang="en-IN" sz="2000" b="1" dirty="0">
              <a:solidFill>
                <a:schemeClr val="bg1"/>
              </a:solidFill>
            </a:endParaRPr>
          </a:p>
        </p:txBody>
      </p:sp>
    </p:spTree>
    <p:extLst>
      <p:ext uri="{BB962C8B-B14F-4D97-AF65-F5344CB8AC3E}">
        <p14:creationId xmlns:p14="http://schemas.microsoft.com/office/powerpoint/2010/main" val="4283064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2518F10A-FD07-D15E-AD26-43ABCE02B52D}"/>
              </a:ext>
            </a:extLst>
          </p:cNvPr>
          <p:cNvSpPr/>
          <p:nvPr/>
        </p:nvSpPr>
        <p:spPr>
          <a:xfrm>
            <a:off x="792480" y="764102"/>
            <a:ext cx="10180320" cy="2240280"/>
          </a:xfrm>
          <a:prstGeom prst="roundRect">
            <a:avLst/>
          </a:prstGeom>
          <a:gradFill flip="none" rotWithShape="1">
            <a:gsLst>
              <a:gs pos="0">
                <a:srgbClr val="00B050">
                  <a:tint val="66000"/>
                  <a:satMod val="160000"/>
                  <a:alpha val="76000"/>
                  <a:lumMod val="3000"/>
                  <a:lumOff val="97000"/>
                </a:srgbClr>
              </a:gs>
              <a:gs pos="50000">
                <a:srgbClr val="00B050">
                  <a:tint val="44500"/>
                  <a:satMod val="160000"/>
                </a:srgbClr>
              </a:gs>
              <a:gs pos="100000">
                <a:srgbClr val="00B050">
                  <a:tint val="23500"/>
                  <a:satMod val="160000"/>
                </a:srgbClr>
              </a:gs>
            </a:gsLst>
            <a:lin ang="54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2000" dirty="0">
                <a:solidFill>
                  <a:schemeClr val="bg1"/>
                </a:solidFill>
                <a:latin typeface="Times New Roman" panose="02020603050405020304" pitchFamily="18" charset="0"/>
                <a:cs typeface="Times New Roman" panose="02020603050405020304" pitchFamily="18" charset="0"/>
              </a:rPr>
              <a:t>CBDC’s programmability allows for control  over how money is used. It provides the government with the flexibility to set conditions such as interest rates, limits on goods and  services, and expiration dates to better manage the economy. </a:t>
            </a:r>
          </a:p>
        </p:txBody>
      </p:sp>
      <p:sp>
        <p:nvSpPr>
          <p:cNvPr id="4" name="Rectangle: Rounded Corners 3">
            <a:extLst>
              <a:ext uri="{FF2B5EF4-FFF2-40B4-BE49-F238E27FC236}">
                <a16:creationId xmlns:a16="http://schemas.microsoft.com/office/drawing/2014/main" id="{43B7640C-4046-D7E6-F0A7-F649D5A1A73A}"/>
              </a:ext>
            </a:extLst>
          </p:cNvPr>
          <p:cNvSpPr/>
          <p:nvPr/>
        </p:nvSpPr>
        <p:spPr>
          <a:xfrm>
            <a:off x="792480" y="4260018"/>
            <a:ext cx="10180320" cy="2240280"/>
          </a:xfrm>
          <a:prstGeom prst="roundRect">
            <a:avLst/>
          </a:prstGeom>
          <a:gradFill flip="none" rotWithShape="1">
            <a:gsLst>
              <a:gs pos="0">
                <a:srgbClr val="00B050">
                  <a:tint val="66000"/>
                  <a:satMod val="160000"/>
                  <a:alpha val="72000"/>
                  <a:lumMod val="0"/>
                  <a:lumOff val="100000"/>
                </a:srgbClr>
              </a:gs>
              <a:gs pos="50000">
                <a:srgbClr val="00B050">
                  <a:tint val="44500"/>
                  <a:satMod val="160000"/>
                </a:srgbClr>
              </a:gs>
              <a:gs pos="100000">
                <a:srgbClr val="00B050">
                  <a:tint val="23500"/>
                  <a:satMod val="160000"/>
                </a:srgbClr>
              </a:gs>
            </a:gsLst>
            <a:path path="circle">
              <a:fillToRect r="100000" b="100000"/>
            </a:path>
            <a:tileRect l="-100000" t="-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2000" dirty="0">
                <a:solidFill>
                  <a:schemeClr val="bg1"/>
                </a:solidFill>
                <a:latin typeface="Times New Roman" panose="02020603050405020304" pitchFamily="18" charset="0"/>
                <a:cs typeface="Times New Roman" panose="02020603050405020304" pitchFamily="18" charset="0"/>
              </a:rPr>
              <a:t>With CBDC programmable payments, money can be automatically transferred based on  specific conditions, like monthly transfers or  package deliveries. This unique feature allows for automated payments, even by the government of welfare benefits.</a:t>
            </a:r>
          </a:p>
        </p:txBody>
      </p:sp>
      <p:sp>
        <p:nvSpPr>
          <p:cNvPr id="5" name="Rectangle 4">
            <a:extLst>
              <a:ext uri="{FF2B5EF4-FFF2-40B4-BE49-F238E27FC236}">
                <a16:creationId xmlns:a16="http://schemas.microsoft.com/office/drawing/2014/main" id="{047A964E-F9BA-37F0-3FA3-35CF51F408B2}"/>
              </a:ext>
            </a:extLst>
          </p:cNvPr>
          <p:cNvSpPr/>
          <p:nvPr/>
        </p:nvSpPr>
        <p:spPr>
          <a:xfrm>
            <a:off x="0" y="-50800"/>
            <a:ext cx="12192000" cy="59944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3200" b="1" dirty="0">
                <a:solidFill>
                  <a:schemeClr val="bg1"/>
                </a:solidFill>
              </a:rPr>
              <a:t>Programmable Money in CBDC</a:t>
            </a:r>
          </a:p>
        </p:txBody>
      </p:sp>
      <p:sp>
        <p:nvSpPr>
          <p:cNvPr id="6" name="Rectangle 5">
            <a:extLst>
              <a:ext uri="{FF2B5EF4-FFF2-40B4-BE49-F238E27FC236}">
                <a16:creationId xmlns:a16="http://schemas.microsoft.com/office/drawing/2014/main" id="{98E2C01B-E337-C5BA-0CB6-FC185127EA4B}"/>
              </a:ext>
            </a:extLst>
          </p:cNvPr>
          <p:cNvSpPr/>
          <p:nvPr/>
        </p:nvSpPr>
        <p:spPr>
          <a:xfrm>
            <a:off x="0" y="3364011"/>
            <a:ext cx="12192000" cy="59944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3200" b="1" dirty="0">
                <a:solidFill>
                  <a:schemeClr val="bg1"/>
                </a:solidFill>
              </a:rPr>
              <a:t>Programmable Payments</a:t>
            </a:r>
          </a:p>
        </p:txBody>
      </p:sp>
    </p:spTree>
    <p:extLst>
      <p:ext uri="{BB962C8B-B14F-4D97-AF65-F5344CB8AC3E}">
        <p14:creationId xmlns:p14="http://schemas.microsoft.com/office/powerpoint/2010/main" val="1485082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1181A-B5B2-3E6D-D0FE-D4B4D09BBA67}"/>
              </a:ext>
            </a:extLst>
          </p:cNvPr>
          <p:cNvSpPr>
            <a:spLocks noGrp="1"/>
          </p:cNvSpPr>
          <p:nvPr>
            <p:ph type="title"/>
          </p:nvPr>
        </p:nvSpPr>
        <p:spPr>
          <a:xfrm>
            <a:off x="401321" y="0"/>
            <a:ext cx="9905998" cy="670560"/>
          </a:xfrm>
        </p:spPr>
        <p:txBody>
          <a:bodyPr/>
          <a:lstStyle/>
          <a:p>
            <a:r>
              <a:rPr lang="en-US" b="1" dirty="0">
                <a:solidFill>
                  <a:schemeClr val="bg1"/>
                </a:solidFill>
              </a:rPr>
              <a:t>Benefits of </a:t>
            </a:r>
            <a:r>
              <a:rPr lang="en-US" b="1" dirty="0" err="1">
                <a:solidFill>
                  <a:schemeClr val="bg1"/>
                </a:solidFill>
              </a:rPr>
              <a:t>cbdc</a:t>
            </a:r>
            <a:endParaRPr lang="en-IN" b="1" dirty="0">
              <a:solidFill>
                <a:schemeClr val="bg1"/>
              </a:solidFill>
            </a:endParaRPr>
          </a:p>
        </p:txBody>
      </p:sp>
      <p:sp>
        <p:nvSpPr>
          <p:cNvPr id="3" name="Rectangle: Rounded Corners 2">
            <a:extLst>
              <a:ext uri="{FF2B5EF4-FFF2-40B4-BE49-F238E27FC236}">
                <a16:creationId xmlns:a16="http://schemas.microsoft.com/office/drawing/2014/main" id="{A4CB19A5-0E48-003F-E0D2-FD9D7095B3B5}"/>
              </a:ext>
            </a:extLst>
          </p:cNvPr>
          <p:cNvSpPr/>
          <p:nvPr/>
        </p:nvSpPr>
        <p:spPr>
          <a:xfrm>
            <a:off x="518160" y="1016000"/>
            <a:ext cx="11013440" cy="5059680"/>
          </a:xfrm>
          <a:prstGeom prst="roundRect">
            <a:avLst/>
          </a:prstGeom>
          <a:solidFill>
            <a:schemeClr val="tx2">
              <a:alpha val="81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b="1" dirty="0">
                <a:solidFill>
                  <a:schemeClr val="bg1"/>
                </a:solidFill>
                <a:latin typeface="Times New Roman" panose="02020603050405020304" pitchFamily="18" charset="0"/>
                <a:cs typeface="Times New Roman" panose="02020603050405020304" pitchFamily="18" charset="0"/>
              </a:rPr>
              <a:t>Financial Inclusion: </a:t>
            </a:r>
            <a:r>
              <a:rPr lang="en-US" sz="2000" dirty="0">
                <a:solidFill>
                  <a:schemeClr val="bg1"/>
                </a:solidFill>
                <a:latin typeface="Times New Roman" panose="02020603050405020304" pitchFamily="18" charset="0"/>
                <a:cs typeface="Times New Roman" panose="02020603050405020304" pitchFamily="18" charset="0"/>
              </a:rPr>
              <a:t>CBDC promotes financial inclusion by providing banking services to everyone.</a:t>
            </a: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b="1" dirty="0">
                <a:solidFill>
                  <a:schemeClr val="bg1"/>
                </a:solidFill>
                <a:latin typeface="Times New Roman" panose="02020603050405020304" pitchFamily="18" charset="0"/>
                <a:cs typeface="Times New Roman" panose="02020603050405020304" pitchFamily="18" charset="0"/>
              </a:rPr>
              <a:t>Payment Efficiency: </a:t>
            </a:r>
            <a:r>
              <a:rPr lang="en-US" sz="2000" dirty="0">
                <a:solidFill>
                  <a:schemeClr val="bg1"/>
                </a:solidFill>
                <a:latin typeface="Times New Roman" panose="02020603050405020304" pitchFamily="18" charset="0"/>
                <a:cs typeface="Times New Roman" panose="02020603050405020304" pitchFamily="18" charset="0"/>
              </a:rPr>
              <a:t>CBDC revolutionizes payments with real-time settlements and reduced costs compared to traditional methods.</a:t>
            </a: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b="1" dirty="0">
                <a:solidFill>
                  <a:schemeClr val="bg1"/>
                </a:solidFill>
                <a:latin typeface="Times New Roman" panose="02020603050405020304" pitchFamily="18" charset="0"/>
                <a:cs typeface="Times New Roman" panose="02020603050405020304" pitchFamily="18" charset="0"/>
              </a:rPr>
              <a:t>Monetary Policy Flexibility: </a:t>
            </a:r>
            <a:r>
              <a:rPr lang="en-US" sz="2000" dirty="0">
                <a:solidFill>
                  <a:schemeClr val="bg1"/>
                </a:solidFill>
                <a:latin typeface="Times New Roman" panose="02020603050405020304" pitchFamily="18" charset="0"/>
                <a:cs typeface="Times New Roman" panose="02020603050405020304" pitchFamily="18" charset="0"/>
              </a:rPr>
              <a:t>CBDC allows central banks to fine-tune policies for economic stability  and growth.</a:t>
            </a: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b="1" dirty="0">
                <a:solidFill>
                  <a:schemeClr val="bg1"/>
                </a:solidFill>
                <a:latin typeface="Times New Roman" panose="02020603050405020304" pitchFamily="18" charset="0"/>
                <a:cs typeface="Times New Roman" panose="02020603050405020304" pitchFamily="18" charset="0"/>
              </a:rPr>
              <a:t>Counteracting Private Cryptocurrencies:  </a:t>
            </a:r>
            <a:r>
              <a:rPr lang="en-US" sz="2000" dirty="0">
                <a:solidFill>
                  <a:schemeClr val="bg1"/>
                </a:solidFill>
                <a:latin typeface="Times New Roman" panose="02020603050405020304" pitchFamily="18" charset="0"/>
                <a:cs typeface="Times New Roman" panose="02020603050405020304" pitchFamily="18" charset="0"/>
              </a:rPr>
              <a:t>CBDC offers a regulated and government-backed digital currency option to address concerns about private cryptocurrencies.</a:t>
            </a: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b="1" dirty="0">
                <a:solidFill>
                  <a:schemeClr val="bg1"/>
                </a:solidFill>
                <a:latin typeface="Times New Roman" panose="02020603050405020304" pitchFamily="18" charset="0"/>
                <a:cs typeface="Times New Roman" panose="02020603050405020304" pitchFamily="18" charset="0"/>
              </a:rPr>
              <a:t>Combating </a:t>
            </a:r>
            <a:r>
              <a:rPr lang="en-US" sz="2000" b="1" dirty="0" err="1">
                <a:solidFill>
                  <a:schemeClr val="bg1"/>
                </a:solidFill>
                <a:latin typeface="Times New Roman" panose="02020603050405020304" pitchFamily="18" charset="0"/>
                <a:cs typeface="Times New Roman" panose="02020603050405020304" pitchFamily="18" charset="0"/>
              </a:rPr>
              <a:t>Illict</a:t>
            </a:r>
            <a:r>
              <a:rPr lang="en-US" sz="2000" b="1" dirty="0">
                <a:solidFill>
                  <a:schemeClr val="bg1"/>
                </a:solidFill>
                <a:latin typeface="Times New Roman" panose="02020603050405020304" pitchFamily="18" charset="0"/>
                <a:cs typeface="Times New Roman" panose="02020603050405020304" pitchFamily="18" charset="0"/>
              </a:rPr>
              <a:t> Activities: </a:t>
            </a:r>
            <a:r>
              <a:rPr lang="en-US" sz="2000" dirty="0">
                <a:solidFill>
                  <a:schemeClr val="bg1"/>
                </a:solidFill>
                <a:latin typeface="Times New Roman" panose="02020603050405020304" pitchFamily="18" charset="0"/>
                <a:cs typeface="Times New Roman" panose="02020603050405020304" pitchFamily="18" charset="0"/>
              </a:rPr>
              <a:t>CBDC traceability helps deter money laundering and tax evasion.</a:t>
            </a:r>
          </a:p>
          <a:p>
            <a:endParaRPr lang="en-IN"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215590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D05A9AC-14F2-42E4-904B-43004658B98B}">
  <ds:schemaRefs>
    <ds:schemaRef ds:uri="http://schemas.microsoft.com/sharepoint/v3/contenttype/forms"/>
  </ds:schemaRefs>
</ds:datastoreItem>
</file>

<file path=customXml/itemProps2.xml><?xml version="1.0" encoding="utf-8"?>
<ds:datastoreItem xmlns:ds="http://schemas.openxmlformats.org/officeDocument/2006/customXml" ds:itemID="{8190339A-8661-42A0-BCF8-FCB14B654C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2137551-CD8F-4200-B612-C4D85FD8307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Mesh design</Template>
  <TotalTime>279</TotalTime>
  <Words>819</Words>
  <Application>Microsoft Office PowerPoint</Application>
  <PresentationFormat>Widescreen</PresentationFormat>
  <Paragraphs>93</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Century Gothic</vt:lpstr>
      <vt:lpstr>Courier New</vt:lpstr>
      <vt:lpstr>Times New Roman</vt:lpstr>
      <vt:lpstr>Mesh</vt:lpstr>
      <vt:lpstr>Central Bank Digital currency</vt:lpstr>
      <vt:lpstr>Content</vt:lpstr>
      <vt:lpstr>Introduction</vt:lpstr>
      <vt:lpstr>CBDC vs Fiat currency</vt:lpstr>
      <vt:lpstr>Different design choices</vt:lpstr>
      <vt:lpstr>Architecture</vt:lpstr>
      <vt:lpstr>PowerPoint Presentation</vt:lpstr>
      <vt:lpstr>PowerPoint Presentation</vt:lpstr>
      <vt:lpstr>Benefits of cbdc</vt:lpstr>
      <vt:lpstr>Challenges and considerations</vt:lpstr>
      <vt:lpstr>CBDC Around The world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MARAM SREENIVASA REDDY</dc:creator>
  <cp:lastModifiedBy>MARAM SREENIVASA REDDY</cp:lastModifiedBy>
  <cp:revision>4</cp:revision>
  <dcterms:created xsi:type="dcterms:W3CDTF">2023-07-30T16:09:58Z</dcterms:created>
  <dcterms:modified xsi:type="dcterms:W3CDTF">2023-07-31T04:46:43Z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